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61" r:id="rId4"/>
    <p:sldId id="258" r:id="rId5"/>
    <p:sldId id="259" r:id="rId6"/>
    <p:sldId id="260" r:id="rId7"/>
  </p:sldIdLst>
  <p:sldSz cx="9144000" cy="6858000" type="screen4x3"/>
  <p:notesSz cx="6858000" cy="9144000"/>
  <p:custDataLst>
    <p:tags r:id="rId1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07"/>
  </p:normalViewPr>
  <p:slideViewPr>
    <p:cSldViewPr snapToGrid="0" snapToObjects="1">
      <p:cViewPr varScale="1">
        <p:scale>
          <a:sx n="115" d="100"/>
          <a:sy n="115" d="100"/>
        </p:scale>
        <p:origin x="15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7" d="100"/>
          <a:sy n="67" d="100"/>
        </p:scale>
        <p:origin x="3120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88285-5851-4C91-BAB5-0330854CC28D}" type="datetimeFigureOut">
              <a:rPr lang="en-ZA" smtClean="0"/>
              <a:t>2018/02/11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270B5A-80FC-4E2F-88DF-4847C78B6B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76054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96F781-C774-354D-A82E-25D0CDEA6942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15650-CA33-A740-ADD5-EB46FA1DD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11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9" t="1" r="5176" b="1"/>
          <a:stretch/>
        </p:blipFill>
        <p:spPr>
          <a:xfrm flipH="1">
            <a:off x="3902697" y="-536"/>
            <a:ext cx="524130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5650968"/>
            <a:ext cx="4819945" cy="820765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-536"/>
            <a:ext cx="7409467" cy="6858000"/>
          </a:xfrm>
          <a:custGeom>
            <a:avLst/>
            <a:gdLst>
              <a:gd name="connsiteX0" fmla="*/ 0 w 7409467"/>
              <a:gd name="connsiteY0" fmla="*/ 0 h 6858536"/>
              <a:gd name="connsiteX1" fmla="*/ 7409467 w 7409467"/>
              <a:gd name="connsiteY1" fmla="*/ 0 h 6858536"/>
              <a:gd name="connsiteX2" fmla="*/ 7409467 w 7409467"/>
              <a:gd name="connsiteY2" fmla="*/ 6858536 h 6858536"/>
              <a:gd name="connsiteX3" fmla="*/ 0 w 7409467"/>
              <a:gd name="connsiteY3" fmla="*/ 6858536 h 6858536"/>
              <a:gd name="connsiteX4" fmla="*/ 0 w 7409467"/>
              <a:gd name="connsiteY4" fmla="*/ 0 h 6858536"/>
              <a:gd name="connsiteX0" fmla="*/ 0 w 7409467"/>
              <a:gd name="connsiteY0" fmla="*/ 0 h 6858536"/>
              <a:gd name="connsiteX1" fmla="*/ 7409467 w 7409467"/>
              <a:gd name="connsiteY1" fmla="*/ 0 h 6858536"/>
              <a:gd name="connsiteX2" fmla="*/ 4192134 w 7409467"/>
              <a:gd name="connsiteY2" fmla="*/ 6824669 h 6858536"/>
              <a:gd name="connsiteX3" fmla="*/ 0 w 7409467"/>
              <a:gd name="connsiteY3" fmla="*/ 6858536 h 6858536"/>
              <a:gd name="connsiteX4" fmla="*/ 0 w 7409467"/>
              <a:gd name="connsiteY4" fmla="*/ 0 h 6858536"/>
              <a:gd name="connsiteX0" fmla="*/ 0 w 7409467"/>
              <a:gd name="connsiteY0" fmla="*/ 0 h 6875469"/>
              <a:gd name="connsiteX1" fmla="*/ 7409467 w 7409467"/>
              <a:gd name="connsiteY1" fmla="*/ 0 h 6875469"/>
              <a:gd name="connsiteX2" fmla="*/ 5394401 w 7409467"/>
              <a:gd name="connsiteY2" fmla="*/ 6875469 h 6875469"/>
              <a:gd name="connsiteX3" fmla="*/ 0 w 7409467"/>
              <a:gd name="connsiteY3" fmla="*/ 6858536 h 6875469"/>
              <a:gd name="connsiteX4" fmla="*/ 0 w 7409467"/>
              <a:gd name="connsiteY4" fmla="*/ 0 h 6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09467" h="6875469">
                <a:moveTo>
                  <a:pt x="0" y="0"/>
                </a:moveTo>
                <a:lnTo>
                  <a:pt x="7409467" y="0"/>
                </a:lnTo>
                <a:lnTo>
                  <a:pt x="5394401" y="6875469"/>
                </a:lnTo>
                <a:lnTo>
                  <a:pt x="0" y="685853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f-ZA"/>
          </a:p>
        </p:txBody>
      </p:sp>
      <p:sp>
        <p:nvSpPr>
          <p:cNvPr id="12" name="Rectangle 11"/>
          <p:cNvSpPr/>
          <p:nvPr userDrawn="1"/>
        </p:nvSpPr>
        <p:spPr>
          <a:xfrm>
            <a:off x="1" y="-536"/>
            <a:ext cx="7416800" cy="6858000"/>
          </a:xfrm>
          <a:custGeom>
            <a:avLst/>
            <a:gdLst>
              <a:gd name="connsiteX0" fmla="*/ 0 w 5376333"/>
              <a:gd name="connsiteY0" fmla="*/ 0 h 6858000"/>
              <a:gd name="connsiteX1" fmla="*/ 5376333 w 5376333"/>
              <a:gd name="connsiteY1" fmla="*/ 0 h 6858000"/>
              <a:gd name="connsiteX2" fmla="*/ 5376333 w 5376333"/>
              <a:gd name="connsiteY2" fmla="*/ 6858000 h 6858000"/>
              <a:gd name="connsiteX3" fmla="*/ 0 w 5376333"/>
              <a:gd name="connsiteY3" fmla="*/ 6858000 h 6858000"/>
              <a:gd name="connsiteX4" fmla="*/ 0 w 5376333"/>
              <a:gd name="connsiteY4" fmla="*/ 0 h 6858000"/>
              <a:gd name="connsiteX0" fmla="*/ 0 w 7416800"/>
              <a:gd name="connsiteY0" fmla="*/ 0 h 6858000"/>
              <a:gd name="connsiteX1" fmla="*/ 7416800 w 7416800"/>
              <a:gd name="connsiteY1" fmla="*/ 8467 h 6858000"/>
              <a:gd name="connsiteX2" fmla="*/ 5376333 w 7416800"/>
              <a:gd name="connsiteY2" fmla="*/ 6858000 h 6858000"/>
              <a:gd name="connsiteX3" fmla="*/ 0 w 7416800"/>
              <a:gd name="connsiteY3" fmla="*/ 6858000 h 6858000"/>
              <a:gd name="connsiteX4" fmla="*/ 0 w 74168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800" h="6858000">
                <a:moveTo>
                  <a:pt x="0" y="0"/>
                </a:moveTo>
                <a:lnTo>
                  <a:pt x="7416800" y="8467"/>
                </a:lnTo>
                <a:lnTo>
                  <a:pt x="537633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f-ZA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38665" y="3325467"/>
            <a:ext cx="5573598" cy="917592"/>
          </a:xfrm>
        </p:spPr>
        <p:txBody>
          <a:bodyPr anchor="b">
            <a:noAutofit/>
          </a:bodyPr>
          <a:lstStyle>
            <a:lvl1pPr algn="l">
              <a:defRPr sz="3200" b="1" i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8665" y="4375034"/>
            <a:ext cx="5573598" cy="819133"/>
          </a:xfrm>
        </p:spPr>
        <p:txBody>
          <a:bodyPr>
            <a:normAutofit/>
          </a:bodyPr>
          <a:lstStyle>
            <a:lvl1pPr marL="0" indent="0" algn="l">
              <a:buNone/>
              <a:defRPr sz="2400" b="0" i="1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812860" cy="33458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604" y="365127"/>
            <a:ext cx="8458792" cy="898066"/>
          </a:xfrm>
        </p:spPr>
        <p:txBody>
          <a:bodyPr anchor="t">
            <a:normAutofit/>
          </a:bodyPr>
          <a:lstStyle>
            <a:lvl1pPr>
              <a:defRPr sz="3000"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604" y="1460980"/>
            <a:ext cx="8458792" cy="4515613"/>
          </a:xfr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40267" y="6248907"/>
            <a:ext cx="8263467" cy="337651"/>
            <a:chOff x="440267" y="6248907"/>
            <a:chExt cx="8263467" cy="337651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440267" y="6417732"/>
              <a:ext cx="3191933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5511801" y="6417732"/>
              <a:ext cx="3191933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7902" y="6248907"/>
              <a:ext cx="848196" cy="337651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EC2521-B83A-3248-9684-741923FCA963}" type="datetimeFigureOut">
              <a:rPr lang="en-US" smtClean="0"/>
              <a:t>2/11/2018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1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4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Problem Contextualisation Oral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ZA" i="0" dirty="0" smtClean="0"/>
              <a:t>Distributed </a:t>
            </a:r>
            <a:r>
              <a:rPr lang="en-ZA" i="0" dirty="0" err="1" smtClean="0"/>
              <a:t>IoT</a:t>
            </a:r>
            <a:r>
              <a:rPr lang="en-ZA" i="0" dirty="0" smtClean="0"/>
              <a:t> environmental monitoring</a:t>
            </a:r>
          </a:p>
          <a:p>
            <a:r>
              <a:rPr lang="en-ZA" i="0" dirty="0" smtClean="0"/>
              <a:t>FJ Fourie 26047799</a:t>
            </a:r>
            <a:endParaRPr lang="en-ZA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53774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38"/>
    </mc:Choice>
    <mc:Fallback>
      <p:transition spd="slow" advTm="11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ZA" u="sng" dirty="0"/>
              <a:t>Context and analysis of the problem: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508" y="1263193"/>
            <a:ext cx="8458792" cy="451561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ZA" dirty="0" smtClean="0"/>
              <a:t>HVAC Monitoring System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ZA" dirty="0" smtClean="0"/>
              <a:t>Components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ZA" dirty="0" smtClean="0"/>
              <a:t>Heating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ZA" dirty="0" smtClean="0"/>
              <a:t>Ventilation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ZA" dirty="0" smtClean="0"/>
              <a:t>Air Conditioning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ZA" dirty="0" smtClean="0"/>
              <a:t>Other</a:t>
            </a: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ZA" dirty="0" smtClean="0"/>
              <a:t>Lights</a:t>
            </a: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ZA" dirty="0" smtClean="0"/>
              <a:t>Doors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126" y="2506012"/>
            <a:ext cx="5405874" cy="3526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851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215"/>
    </mc:Choice>
    <mc:Fallback>
      <p:transition spd="slow" advTm="48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ZA" u="sng" dirty="0"/>
              <a:t>Context and analysis of the problem:</a:t>
            </a:r>
            <a:endParaRPr lang="af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665" y="1263191"/>
            <a:ext cx="8458792" cy="451561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ZA" dirty="0"/>
              <a:t>Internet of </a:t>
            </a:r>
            <a:r>
              <a:rPr lang="en-ZA" dirty="0" smtClean="0"/>
              <a:t>things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ZA" dirty="0"/>
              <a:t>Real-Time </a:t>
            </a:r>
            <a:r>
              <a:rPr lang="en-ZA" dirty="0" smtClean="0"/>
              <a:t>Monitoring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ZA" dirty="0"/>
              <a:t>Predictive </a:t>
            </a:r>
            <a:r>
              <a:rPr lang="en-ZA" dirty="0" smtClean="0"/>
              <a:t>Maintenance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ZA" dirty="0"/>
              <a:t>Remote </a:t>
            </a:r>
            <a:r>
              <a:rPr lang="en-ZA" dirty="0" smtClean="0"/>
              <a:t>Diagnostics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ZA" dirty="0"/>
              <a:t>Total </a:t>
            </a:r>
            <a:r>
              <a:rPr lang="en-ZA" dirty="0" smtClean="0"/>
              <a:t>Controllability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ZA" dirty="0"/>
              <a:t>Increased Efficiency</a:t>
            </a:r>
            <a:endParaRPr lang="en-ZA" dirty="0" smtClean="0"/>
          </a:p>
          <a:p>
            <a:endParaRPr lang="af-Z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588" y="1263192"/>
            <a:ext cx="4478930" cy="482764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00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49"/>
    </mc:Choice>
    <mc:Fallback>
      <p:transition spd="slow" advTm="43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ZA" sz="3200" u="sng" dirty="0"/>
              <a:t>The problem:</a:t>
            </a:r>
            <a:endParaRPr lang="af-ZA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539" y="2846554"/>
            <a:ext cx="5367461" cy="304904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604" y="1071640"/>
            <a:ext cx="8458792" cy="451561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ZA" dirty="0" smtClean="0"/>
              <a:t>Sensor installation</a:t>
            </a:r>
          </a:p>
          <a:p>
            <a:pPr>
              <a:lnSpc>
                <a:spcPct val="150000"/>
              </a:lnSpc>
            </a:pPr>
            <a:r>
              <a:rPr lang="en-ZA" dirty="0" smtClean="0"/>
              <a:t>Sensor communication</a:t>
            </a:r>
          </a:p>
          <a:p>
            <a:pPr>
              <a:lnSpc>
                <a:spcPct val="150000"/>
              </a:lnSpc>
            </a:pPr>
            <a:r>
              <a:rPr lang="en-ZA" dirty="0" smtClean="0"/>
              <a:t>Communication with cloud</a:t>
            </a:r>
          </a:p>
          <a:p>
            <a:pPr>
              <a:lnSpc>
                <a:spcPct val="150000"/>
              </a:lnSpc>
            </a:pPr>
            <a:r>
              <a:rPr lang="en-ZA" dirty="0" smtClean="0"/>
              <a:t>Data processing</a:t>
            </a:r>
          </a:p>
          <a:p>
            <a:pPr>
              <a:lnSpc>
                <a:spcPct val="150000"/>
              </a:lnSpc>
            </a:pPr>
            <a:r>
              <a:rPr lang="en-ZA" dirty="0" smtClean="0"/>
              <a:t>Respond to data</a:t>
            </a:r>
            <a:endParaRPr lang="en-ZA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666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22"/>
    </mc:Choice>
    <mc:Fallback>
      <p:transition spd="slow" advTm="42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ZA" u="sng" dirty="0"/>
              <a:t>Project objective</a:t>
            </a:r>
            <a:r>
              <a:rPr lang="en-ZA" dirty="0"/>
              <a:t>:</a:t>
            </a:r>
            <a:endParaRPr lang="af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ZA" dirty="0" smtClean="0"/>
              <a:t>HVAC sensor system</a:t>
            </a:r>
          </a:p>
          <a:p>
            <a:pPr>
              <a:lnSpc>
                <a:spcPct val="150000"/>
              </a:lnSpc>
            </a:pPr>
            <a:r>
              <a:rPr lang="en-ZA" dirty="0" smtClean="0"/>
              <a:t>Link to cloud</a:t>
            </a:r>
          </a:p>
          <a:p>
            <a:pPr>
              <a:lnSpc>
                <a:spcPct val="150000"/>
              </a:lnSpc>
            </a:pPr>
            <a:r>
              <a:rPr lang="en-ZA" dirty="0" smtClean="0"/>
              <a:t>Data analysis</a:t>
            </a:r>
          </a:p>
          <a:p>
            <a:pPr>
              <a:lnSpc>
                <a:spcPct val="150000"/>
              </a:lnSpc>
            </a:pPr>
            <a:r>
              <a:rPr lang="en-ZA" dirty="0" smtClean="0"/>
              <a:t>Results shown</a:t>
            </a:r>
          </a:p>
          <a:p>
            <a:endParaRPr lang="en-ZA" dirty="0" smtClean="0"/>
          </a:p>
          <a:p>
            <a:endParaRPr lang="en-ZA" dirty="0" smtClean="0"/>
          </a:p>
          <a:p>
            <a:endParaRPr lang="af-Z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261" y="2152209"/>
            <a:ext cx="5434739" cy="351563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480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46"/>
    </mc:Choice>
    <mc:Fallback>
      <p:transition spd="slow" advTm="31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af-ZA" dirty="0" smtClean="0"/>
              <a:t>THE END</a:t>
            </a:r>
            <a:endParaRPr lang="af-ZA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056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0"/>
    </mc:Choice>
    <mc:Fallback>
      <p:transition spd="slow" advTm="40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2"/>
  <p:tag name="ARTICULATE_DESIGN_ID_OFFICE THEME" val="1O48MR6n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NWU">
      <a:dk1>
        <a:sysClr val="windowText" lastClr="000000"/>
      </a:dk1>
      <a:lt1>
        <a:sysClr val="window" lastClr="FFFFFF"/>
      </a:lt1>
      <a:dk2>
        <a:srgbClr val="6F0579"/>
      </a:dk2>
      <a:lt2>
        <a:srgbClr val="616B97"/>
      </a:lt2>
      <a:accent1>
        <a:srgbClr val="6F0579"/>
      </a:accent1>
      <a:accent2>
        <a:srgbClr val="00748D"/>
      </a:accent2>
      <a:accent3>
        <a:srgbClr val="99A1BE"/>
      </a:accent3>
      <a:accent4>
        <a:srgbClr val="616B97"/>
      </a:accent4>
      <a:accent5>
        <a:srgbClr val="FFFFFF"/>
      </a:accent5>
      <a:accent6>
        <a:srgbClr val="99A1BE"/>
      </a:accent6>
      <a:hlink>
        <a:srgbClr val="616B97"/>
      </a:hlink>
      <a:folHlink>
        <a:srgbClr val="6F0579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TEMPLAAT_1024x768.pptx" id="{192F09BA-CB5B-4EB9-851C-DE2E2333927F}" vid="{029FF9D2-8D6F-4E07-BDC6-CDBFF08E751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potch03_e</Template>
  <TotalTime>309</TotalTime>
  <Words>79</Words>
  <Application>Microsoft Office PowerPoint</Application>
  <PresentationFormat>On-screen Show (4:3)</PresentationFormat>
  <Paragraphs>32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Problem Contextualisation Oral Presentation</vt:lpstr>
      <vt:lpstr>Context and analysis of the problem:</vt:lpstr>
      <vt:lpstr>Context and analysis of the problem:</vt:lpstr>
      <vt:lpstr>The problem:</vt:lpstr>
      <vt:lpstr>Project objective: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Contextualisation Oral Presentation</dc:title>
  <dc:creator>FJ Fourie</dc:creator>
  <cp:lastModifiedBy>FJ Fourie</cp:lastModifiedBy>
  <cp:revision>15</cp:revision>
  <dcterms:created xsi:type="dcterms:W3CDTF">2018-02-11T09:46:29Z</dcterms:created>
  <dcterms:modified xsi:type="dcterms:W3CDTF">2018-02-11T15:33:25Z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2491B7AF-2EC0-4966-BF57-3F970DC8AF35</vt:lpwstr>
  </property>
  <property fmtid="{D5CDD505-2E9C-101B-9397-08002B2CF9AE}" pid="3" name="ArticulatePath">
    <vt:lpwstr>POWERPOINT TEMPLAAT_1024x768</vt:lpwstr>
  </property>
</Properties>
</file>

<file path=docProps/thumbnail.jpeg>
</file>